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6" r:id="rId3"/>
    <p:sldId id="302" r:id="rId4"/>
    <p:sldId id="303" r:id="rId5"/>
    <p:sldId id="259" r:id="rId6"/>
    <p:sldId id="297" r:id="rId7"/>
    <p:sldId id="261" r:id="rId8"/>
    <p:sldId id="298" r:id="rId9"/>
    <p:sldId id="268" r:id="rId10"/>
    <p:sldId id="269" r:id="rId11"/>
    <p:sldId id="299" r:id="rId12"/>
    <p:sldId id="262" r:id="rId13"/>
    <p:sldId id="270" r:id="rId14"/>
    <p:sldId id="300" r:id="rId15"/>
    <p:sldId id="301" r:id="rId16"/>
    <p:sldId id="271" r:id="rId17"/>
    <p:sldId id="263" r:id="rId18"/>
    <p:sldId id="272" r:id="rId19"/>
    <p:sldId id="273" r:id="rId20"/>
    <p:sldId id="274" r:id="rId21"/>
    <p:sldId id="275" r:id="rId22"/>
    <p:sldId id="276" r:id="rId23"/>
    <p:sldId id="277" r:id="rId24"/>
    <p:sldId id="264" r:id="rId25"/>
    <p:sldId id="278" r:id="rId26"/>
    <p:sldId id="279" r:id="rId27"/>
    <p:sldId id="281" r:id="rId28"/>
    <p:sldId id="280" r:id="rId29"/>
    <p:sldId id="282" r:id="rId30"/>
    <p:sldId id="283" r:id="rId31"/>
    <p:sldId id="284" r:id="rId32"/>
    <p:sldId id="285" r:id="rId33"/>
    <p:sldId id="286" r:id="rId34"/>
    <p:sldId id="288" r:id="rId35"/>
    <p:sldId id="289" r:id="rId36"/>
    <p:sldId id="290" r:id="rId37"/>
    <p:sldId id="294" r:id="rId38"/>
    <p:sldId id="291" r:id="rId39"/>
    <p:sldId id="292" r:id="rId40"/>
    <p:sldId id="293" r:id="rId41"/>
    <p:sldId id="29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B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20"/>
    <p:restoredTop sz="94663"/>
  </p:normalViewPr>
  <p:slideViewPr>
    <p:cSldViewPr snapToGrid="0" snapToObjects="1">
      <p:cViewPr varScale="1">
        <p:scale>
          <a:sx n="114" d="100"/>
          <a:sy n="114" d="100"/>
        </p:scale>
        <p:origin x="2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64D2-D8F6-F440-A335-CFF040E45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1B96B3-6E04-0343-94F9-AD87F4407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F7EDB-C0B9-DF46-9B62-3D00E9EA6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3FA4-37CB-6443-98D4-9D4AD4E6B111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45A89-25CD-0E47-9C62-5F1BC7AA6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6878F-9BF1-E947-BFDB-07B2A4301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44D9-B94D-6D45-9978-1833A2D379C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14;p2">
            <a:extLst>
              <a:ext uri="{FF2B5EF4-FFF2-40B4-BE49-F238E27FC236}">
                <a16:creationId xmlns:a16="http://schemas.microsoft.com/office/drawing/2014/main" id="{8049F959-381E-C744-8705-2AD47B74CF9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2270" t="13962" r="23266" b="29737"/>
          <a:stretch/>
        </p:blipFill>
        <p:spPr>
          <a:xfrm>
            <a:off x="44116" y="5145925"/>
            <a:ext cx="1170975" cy="1210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5733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94AF0-923D-EA43-A1B0-8AD0CD69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27F80-5A99-B742-B19E-7A6C012C7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75727-FABD-5D46-87C3-B21A41179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3FA4-37CB-6443-98D4-9D4AD4E6B111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65B89-4065-5A4F-BF78-89253E3CE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478FB-00A7-1341-B0FA-7359F3BE9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44D9-B94D-6D45-9978-1833A2D3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78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1C750A-9D50-A24B-81A2-C6673331D1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E3057B-D712-A042-BC9B-4F142D96D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1F544-F3DD-594B-B01D-14C4E5437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3FA4-37CB-6443-98D4-9D4AD4E6B111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F4FCD-5EEF-8746-ABE4-A27A20214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F4F94-2C5E-4246-BBDE-8548EB49B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44D9-B94D-6D45-9978-1833A2D3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0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F9F7-DDCC-B54C-AB66-3EE61909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F8CAE-3210-6E43-A3C0-6462AE14B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E93A4-F8EF-D84A-B1B8-93CD29403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3FA4-37CB-6443-98D4-9D4AD4E6B111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30BA3-C957-C64C-A2DE-E3563F900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70755-4867-6549-8C98-A6BD0B6D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44D9-B94D-6D45-9978-1833A2D3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4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CBC0-5B58-A44D-84B8-96F13E4F2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82B05-724A-A142-8664-1667022A7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A5FBB-DBDC-A443-8D58-12AA199C9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3FA4-37CB-6443-98D4-9D4AD4E6B111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5B8B9-D8AE-5740-9C1F-B1A68235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3CC02-BE40-814C-AC55-CCBE9CA2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44D9-B94D-6D45-9978-1833A2D3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1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1DE96-4C30-CD49-8869-CA8CE74A0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5F23-B2FE-1949-9260-FA2C3A33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EB7DF-5F6E-3344-8AEB-E86532AAA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E5A07-9534-9243-A3DA-439559C82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3FA4-37CB-6443-98D4-9D4AD4E6B111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07811-7646-8846-AFE1-9FC1FBBE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F1AE12-8E46-AE43-9065-336D502A9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44D9-B94D-6D45-9978-1833A2D3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79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862A-7A00-7645-B38E-A36F02D14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05067-93C3-2742-A139-36EB041A4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66E71-0453-D64E-AF6A-18A91BA20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E5BB34-34B6-8545-B617-0F032453BF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2FA83F-BCE1-2141-B19B-5004C7DAA9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1874C-08E0-7F43-A95E-23FDB76EF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3FA4-37CB-6443-98D4-9D4AD4E6B111}" type="datetimeFigureOut">
              <a:rPr lang="en-US" smtClean="0"/>
              <a:t>9/28/22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31BCAD-026D-0343-A339-7835DD04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A4A398-F005-BC4C-9B4F-7B9F32FA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44D9-B94D-6D45-9978-1833A2D3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85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AC684-72C1-7C41-8CC7-A6CB04ED5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493558-1AA8-1046-ABDA-1312F089B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3FA4-37CB-6443-98D4-9D4AD4E6B111}" type="datetimeFigureOut">
              <a:rPr lang="en-US" smtClean="0"/>
              <a:t>9/28/22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389608-5AD0-6C44-8675-547DBF63B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64B5-323E-7E4D-B157-3D5B35A0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44D9-B94D-6D45-9978-1833A2D3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16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D5CB52-CD0E-0C40-A340-4A5BB6AD1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3FA4-37CB-6443-98D4-9D4AD4E6B111}" type="datetimeFigureOut">
              <a:rPr lang="en-US" smtClean="0"/>
              <a:t>9/28/22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EB496F-FA40-734E-AB8C-39979F6AB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7421A-5844-664F-9090-A12A7E936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44D9-B94D-6D45-9978-1833A2D3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10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37C6-EBE2-B644-8EC3-85F2177C4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0B0AE-941F-E64F-B0C8-4BC565F92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7EB91-4FE1-FB4C-B11A-A7BACA9E3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6472C-79D4-5F4F-B8FB-10C5BB3A1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3FA4-37CB-6443-98D4-9D4AD4E6B111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3B0C9-95CE-6F40-A697-88AA568C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F68A0-1B0D-B249-95D0-66139F16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44D9-B94D-6D45-9978-1833A2D3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84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19E9E-86F4-B644-BD2E-D48FBC58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5F260A-8F2B-F54C-AD79-D720F154BA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CB147-6E30-434D-8CE0-92734C9C3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52F71-D8B2-3B48-80E6-B74F38CC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3FA4-37CB-6443-98D4-9D4AD4E6B111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FD5D7-D751-EA44-99C7-1C6680B20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47ABC-7136-DC42-9399-4202AA163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44D9-B94D-6D45-9978-1833A2D3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9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D062EF-8AB5-4D40-9018-CA80B149F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rgbClr val="6DBAC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19126-B049-5343-8749-5E2E17396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23C0E-B151-CB4D-A013-98733D125B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23D23FA4-37CB-6443-98D4-9D4AD4E6B111}" type="datetimeFigureOut">
              <a:rPr lang="en-US" smtClean="0"/>
              <a:pPr/>
              <a:t>9/28/22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15870-10B9-C442-941F-893DF66CD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908AE-7767-9142-A7FC-C14CC7752E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A63744D9-B94D-6D45-9978-1833A2D379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587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180000"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ytoscape/cytoscape-tutorials/wiki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1093/bioinformatics/btp101" TargetMode="External"/><Relationship Id="rId2" Type="http://schemas.openxmlformats.org/officeDocument/2006/relationships/hyperlink" Target="http://www.ici.upmc.fr/cluego/cluegoDocumentation.s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1093/bioinformatics/btp101" TargetMode="External"/><Relationship Id="rId2" Type="http://schemas.openxmlformats.org/officeDocument/2006/relationships/hyperlink" Target="http://www.ici.upmc.fr/cluego/cluegoDocumentation.s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1093/bioinformatics/btp101" TargetMode="External"/><Relationship Id="rId2" Type="http://schemas.openxmlformats.org/officeDocument/2006/relationships/hyperlink" Target="http://www.ici.upmc.fr/cluego/cluegoDocumentation.s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enrichmentmap.readthedocs.io/en/lat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371/journal.pone.0013984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richmentmap.readthedocs.io/en/latest/Parameters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Cytoscape</a:t>
            </a:r>
            <a:r>
              <a:rPr lang="en-US" dirty="0"/>
              <a:t> for V</a:t>
            </a:r>
            <a:r>
              <a:rPr lang="en-US"/>
              <a:t>isualisation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CA1B-9534-6043-B1A1-2CF4840B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Loading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5E293A-A1A0-5F44-8498-7B836FDD2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741" y="1739591"/>
            <a:ext cx="7774518" cy="5084955"/>
          </a:xfrm>
        </p:spPr>
      </p:pic>
    </p:spTree>
    <p:extLst>
      <p:ext uri="{BB962C8B-B14F-4D97-AF65-F5344CB8AC3E}">
        <p14:creationId xmlns:p14="http://schemas.microsoft.com/office/powerpoint/2010/main" val="765395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18CC1-6685-CA46-A309-153436CE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extra node/edge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90B52-50FC-9045-9FE4-C79CEBCD39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1200" y="1781623"/>
            <a:ext cx="8229600" cy="2777419"/>
          </a:xfrm>
        </p:spPr>
        <p:txBody>
          <a:bodyPr/>
          <a:lstStyle/>
          <a:p>
            <a:r>
              <a:rPr lang="en-US" dirty="0"/>
              <a:t>Extra node information can be imported from a file containing a column that matches the node names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C9AF250-6383-FA47-BBA4-1E36EB72D30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981200" y="3031241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47584124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27614244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6962741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054989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log2fc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adjp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1107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ENSDARG00000099966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polr2a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0.773509255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1.32E-49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946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ENSDARG00000070656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si:ch211-69g19.2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-0.583759051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2.25E-15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983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ENSDARG00000038066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kpna2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-0.520683514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5.79E-14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7359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ENSDARG00000037551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pm20d1.1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2.334699018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6.79E-11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168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246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18CC1-6685-CA46-A309-153436CE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extra node/edge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90B52-50FC-9045-9FE4-C79CEBCD39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1200" y="1781623"/>
            <a:ext cx="8229600" cy="2777419"/>
          </a:xfrm>
        </p:spPr>
        <p:txBody>
          <a:bodyPr/>
          <a:lstStyle/>
          <a:p>
            <a:r>
              <a:rPr lang="en-US" dirty="0"/>
              <a:t>Extra node information can be imported from a file containing a column that matches the node names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C9AF250-6383-FA47-BBA4-1E36EB72D30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56563571"/>
              </p:ext>
            </p:extLst>
          </p:nvPr>
        </p:nvGraphicFramePr>
        <p:xfrm>
          <a:off x="1981200" y="3031241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47584124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27614244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6962741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054989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log2fc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adjp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1107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ENSDARG00000099966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polr2a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0.773509255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1.32E-49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946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ENSDARG00000070656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si:ch211-69g19.2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-0.583759051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2.25E-15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983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ENSDARG00000038066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kpna2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-0.520683514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5.79E-14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7359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ENSDARG00000037551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pm20d1.1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2.334699018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6.79E-11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16863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9BDBE35-E359-3A45-A580-DEBD7050C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4927805"/>
            <a:ext cx="2866596" cy="1761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8E72D-5BAF-D84B-A3B6-C662F009F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08287"/>
            <a:ext cx="3304800" cy="28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30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9F008C-F4C6-F24B-BFCF-208D0E7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extra node/edge information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12996A-6AED-5F46-8F7E-BBB2A3EC7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793" y="1746690"/>
            <a:ext cx="7726413" cy="5055555"/>
          </a:xfrm>
        </p:spPr>
      </p:pic>
    </p:spTree>
    <p:extLst>
      <p:ext uri="{BB962C8B-B14F-4D97-AF65-F5344CB8AC3E}">
        <p14:creationId xmlns:p14="http://schemas.microsoft.com/office/powerpoint/2010/main" val="1828011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18CC1-6685-CA46-A309-153436CE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extra node/edge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90B52-50FC-9045-9FE4-C79CEBCD39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1200" y="1893135"/>
            <a:ext cx="8229600" cy="2777419"/>
          </a:xfrm>
        </p:spPr>
        <p:txBody>
          <a:bodyPr/>
          <a:lstStyle/>
          <a:p>
            <a:r>
              <a:rPr lang="en-US" dirty="0"/>
              <a:t>Extra edge information can be imported in the same way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0AB71F-EBD8-2344-956B-94BAAFE32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165925"/>
              </p:ext>
            </p:extLst>
          </p:nvPr>
        </p:nvGraphicFramePr>
        <p:xfrm>
          <a:off x="3358876" y="2828100"/>
          <a:ext cx="54616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8432">
                  <a:extLst>
                    <a:ext uri="{9D8B030D-6E8A-4147-A177-3AD203B41FA5}">
                      <a16:colId xmlns:a16="http://schemas.microsoft.com/office/drawing/2014/main" val="3089250625"/>
                    </a:ext>
                  </a:extLst>
                </a:gridCol>
                <a:gridCol w="1013254">
                  <a:extLst>
                    <a:ext uri="{9D8B030D-6E8A-4147-A177-3AD203B41FA5}">
                      <a16:colId xmlns:a16="http://schemas.microsoft.com/office/drawing/2014/main" val="796161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8961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ENSDARG00000099966 (</a:t>
                      </a:r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geneExprCor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ENSDARG00000012261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0.8719842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2211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ENSDARG00000099966 (geneExprCor) ENSDARG00000095904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0.801965059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2958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ENSDARG00000099966 (geneExprCor) ENSDARG00000086425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0.819005265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3921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ENSDARG00000099966 (geneExprCor) ENSDARG00000104899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0.813827873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9990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404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18CC1-6685-CA46-A309-153436CE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extra node/edge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90B52-50FC-9045-9FE4-C79CEBCD39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1200" y="1893135"/>
            <a:ext cx="8229600" cy="2777419"/>
          </a:xfrm>
        </p:spPr>
        <p:txBody>
          <a:bodyPr/>
          <a:lstStyle/>
          <a:p>
            <a:r>
              <a:rPr lang="en-US" dirty="0"/>
              <a:t>Extra edge information can be imported in the same way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0AB71F-EBD8-2344-956B-94BAAFE32748}"/>
              </a:ext>
            </a:extLst>
          </p:cNvPr>
          <p:cNvGraphicFramePr>
            <a:graphicFrameLocks noGrp="1"/>
          </p:cNvGraphicFramePr>
          <p:nvPr/>
        </p:nvGraphicFramePr>
        <p:xfrm>
          <a:off x="3358876" y="2828100"/>
          <a:ext cx="54616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8432">
                  <a:extLst>
                    <a:ext uri="{9D8B030D-6E8A-4147-A177-3AD203B41FA5}">
                      <a16:colId xmlns:a16="http://schemas.microsoft.com/office/drawing/2014/main" val="3089250625"/>
                    </a:ext>
                  </a:extLst>
                </a:gridCol>
                <a:gridCol w="1013254">
                  <a:extLst>
                    <a:ext uri="{9D8B030D-6E8A-4147-A177-3AD203B41FA5}">
                      <a16:colId xmlns:a16="http://schemas.microsoft.com/office/drawing/2014/main" val="796161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8961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ENSDARG00000099966 (</a:t>
                      </a:r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geneExprCor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ENSDARG00000012261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0.8719842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2211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ENSDARG00000099966 (geneExprCor) ENSDARG00000095904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0.801965059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2958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ENSDARG00000099966 (geneExprCor) ENSDARG00000086425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0.819005265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3921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ENSDARG00000099966 (geneExprCor) ENSDARG00000104899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0.813827873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999065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8820E43-8444-9347-BA23-BA1384120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562" y="3755200"/>
            <a:ext cx="3290400" cy="2879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19B624-FAC5-2343-A9DB-5542AC47B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09" y="3755200"/>
            <a:ext cx="2866596" cy="176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67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E6CB91-5699-364A-A08D-5818A0BAB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extra node/edge information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696AE8-7017-3F4B-ABFE-1C58FC6EE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943" y="1784194"/>
            <a:ext cx="7586113" cy="4973444"/>
          </a:xfrm>
        </p:spPr>
      </p:pic>
    </p:spTree>
    <p:extLst>
      <p:ext uri="{BB962C8B-B14F-4D97-AF65-F5344CB8AC3E}">
        <p14:creationId xmlns:p14="http://schemas.microsoft.com/office/powerpoint/2010/main" val="2954470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1BEB-CC02-7C48-B1DA-72DDC814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styles to nodes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21A322-E951-8045-83B7-54688C4F8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6005" y="1756852"/>
            <a:ext cx="7719989" cy="5045394"/>
          </a:xfrm>
        </p:spPr>
      </p:pic>
    </p:spTree>
    <p:extLst>
      <p:ext uri="{BB962C8B-B14F-4D97-AF65-F5344CB8AC3E}">
        <p14:creationId xmlns:p14="http://schemas.microsoft.com/office/powerpoint/2010/main" val="2439992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1BEB-CC02-7C48-B1DA-72DDC814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styles to nodes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B4E91F-835A-3341-ADEB-AF3BAFCAB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0354" y="1739592"/>
            <a:ext cx="7731292" cy="5062653"/>
          </a:xfrm>
        </p:spPr>
      </p:pic>
    </p:spTree>
    <p:extLst>
      <p:ext uri="{BB962C8B-B14F-4D97-AF65-F5344CB8AC3E}">
        <p14:creationId xmlns:p14="http://schemas.microsoft.com/office/powerpoint/2010/main" val="2844460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1BEB-CC02-7C48-B1DA-72DDC814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styles to nodes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792F2B-4998-2946-91F3-99B1AC13D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034" y="1749552"/>
            <a:ext cx="7735932" cy="5063844"/>
          </a:xfrm>
        </p:spPr>
      </p:pic>
    </p:spTree>
    <p:extLst>
      <p:ext uri="{BB962C8B-B14F-4D97-AF65-F5344CB8AC3E}">
        <p14:creationId xmlns:p14="http://schemas.microsoft.com/office/powerpoint/2010/main" val="4279225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D9D05-B433-DE40-B701-FC71AEE5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Cytoscape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7796E-A021-BB40-A166-2A387D882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Analysing</a:t>
            </a:r>
            <a:r>
              <a:rPr lang="en-US" dirty="0"/>
              <a:t> and </a:t>
            </a:r>
            <a:r>
              <a:rPr lang="en-US" dirty="0" err="1"/>
              <a:t>visualising</a:t>
            </a:r>
            <a:r>
              <a:rPr lang="en-US" dirty="0"/>
              <a:t> networks</a:t>
            </a:r>
          </a:p>
          <a:p>
            <a:pPr lvl="1"/>
            <a:r>
              <a:rPr lang="en-US" dirty="0"/>
              <a:t>Protein-Protein interactions</a:t>
            </a:r>
          </a:p>
          <a:p>
            <a:pPr lvl="1"/>
            <a:r>
              <a:rPr lang="en-US" dirty="0"/>
              <a:t>Gene </a:t>
            </a:r>
            <a:r>
              <a:rPr lang="en-US" dirty="0" err="1"/>
              <a:t>coexpression</a:t>
            </a:r>
            <a:endParaRPr lang="en-US" dirty="0"/>
          </a:p>
          <a:p>
            <a:pPr lvl="1"/>
            <a:r>
              <a:rPr lang="en-US" dirty="0"/>
              <a:t>Functional Enrichments</a:t>
            </a:r>
          </a:p>
          <a:p>
            <a:pPr lvl="1"/>
            <a:endParaRPr lang="en-US" dirty="0"/>
          </a:p>
          <a:p>
            <a:r>
              <a:rPr lang="en-GB" dirty="0">
                <a:hlinkClick r:id="rId2"/>
              </a:rPr>
              <a:t>https://github.com/cytoscape/cytoscape-tutorials/wiki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368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1BEB-CC02-7C48-B1DA-72DDC814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styles to nodes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E6E186-497D-2D4D-833E-F32160F7D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184" y="1738756"/>
            <a:ext cx="7759632" cy="5063489"/>
          </a:xfrm>
        </p:spPr>
      </p:pic>
    </p:spTree>
    <p:extLst>
      <p:ext uri="{BB962C8B-B14F-4D97-AF65-F5344CB8AC3E}">
        <p14:creationId xmlns:p14="http://schemas.microsoft.com/office/powerpoint/2010/main" val="220474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1BEB-CC02-7C48-B1DA-72DDC814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styles to nodes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41870F-AE29-6148-9FA1-5827EC306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915" y="1761895"/>
            <a:ext cx="7302169" cy="5006897"/>
          </a:xfrm>
        </p:spPr>
      </p:pic>
    </p:spTree>
    <p:extLst>
      <p:ext uri="{BB962C8B-B14F-4D97-AF65-F5344CB8AC3E}">
        <p14:creationId xmlns:p14="http://schemas.microsoft.com/office/powerpoint/2010/main" val="3732383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1BEB-CC02-7C48-B1DA-72DDC814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styles to edges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81587C-560F-5049-81CD-698842061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369" y="1761893"/>
            <a:ext cx="7741262" cy="5051502"/>
          </a:xfrm>
        </p:spPr>
      </p:pic>
    </p:spTree>
    <p:extLst>
      <p:ext uri="{BB962C8B-B14F-4D97-AF65-F5344CB8AC3E}">
        <p14:creationId xmlns:p14="http://schemas.microsoft.com/office/powerpoint/2010/main" val="4246046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1BEB-CC02-7C48-B1DA-72DDC814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styles to edges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CED0A5-512A-C94A-B729-2B5044363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8980" y="1765196"/>
            <a:ext cx="7234039" cy="5014747"/>
          </a:xfrm>
        </p:spPr>
      </p:pic>
    </p:spTree>
    <p:extLst>
      <p:ext uri="{BB962C8B-B14F-4D97-AF65-F5344CB8AC3E}">
        <p14:creationId xmlns:p14="http://schemas.microsoft.com/office/powerpoint/2010/main" val="1678355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D2F31-6D10-5140-934B-C91D0C2F8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46471-073A-4642-AA90-E2BCF5861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Cytoscape</a:t>
            </a:r>
            <a:r>
              <a:rPr lang="en-US" dirty="0"/>
              <a:t> App for v</a:t>
            </a:r>
            <a:r>
              <a:rPr lang="en-GB" dirty="0" err="1"/>
              <a:t>isualising</a:t>
            </a:r>
            <a:r>
              <a:rPr lang="en-GB" dirty="0"/>
              <a:t> functional enrichments</a:t>
            </a:r>
          </a:p>
          <a:p>
            <a:pPr lvl="1"/>
            <a:r>
              <a:rPr lang="en-GB" dirty="0"/>
              <a:t>GO/KEGG/</a:t>
            </a:r>
            <a:r>
              <a:rPr lang="en-GB" dirty="0" err="1"/>
              <a:t>Reactome</a:t>
            </a:r>
            <a:r>
              <a:rPr lang="en-GB" dirty="0"/>
              <a:t> etc.</a:t>
            </a:r>
            <a:endParaRPr lang="en-US" dirty="0"/>
          </a:p>
          <a:p>
            <a:pPr lvl="1"/>
            <a:r>
              <a:rPr lang="en-GB" dirty="0">
                <a:hlinkClick r:id="rId2"/>
              </a:rPr>
              <a:t>http://www.ici.upmc.fr/cluego/cluegoDocumentation.shtml</a:t>
            </a:r>
            <a:endParaRPr lang="en-GB" dirty="0"/>
          </a:p>
          <a:p>
            <a:r>
              <a:rPr lang="en-GB" dirty="0"/>
              <a:t>Groups terms to identify non-redundant terms</a:t>
            </a:r>
            <a:endParaRPr lang="en-US" dirty="0"/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A805D5A0-BB65-534B-B460-5F25E63DE3E7}"/>
              </a:ext>
            </a:extLst>
          </p:cNvPr>
          <p:cNvSpPr txBox="1"/>
          <p:nvPr/>
        </p:nvSpPr>
        <p:spPr>
          <a:xfrm>
            <a:off x="8324336" y="6385602"/>
            <a:ext cx="188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Bindea</a:t>
            </a:r>
            <a:r>
              <a:rPr lang="en-US" dirty="0"/>
              <a:t> et al. 2009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61D5A-35FE-A54E-93E3-B36945FEC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736" y="4300418"/>
            <a:ext cx="3510000" cy="252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11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D2F31-6D10-5140-934B-C91D0C2F8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46471-073A-4642-AA90-E2BCF5861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Cytoscape</a:t>
            </a:r>
            <a:r>
              <a:rPr lang="en-US" dirty="0"/>
              <a:t> App for v</a:t>
            </a:r>
            <a:r>
              <a:rPr lang="en-GB" dirty="0" err="1"/>
              <a:t>isualising</a:t>
            </a:r>
            <a:r>
              <a:rPr lang="en-GB" dirty="0"/>
              <a:t> functional enrichments</a:t>
            </a:r>
          </a:p>
          <a:p>
            <a:pPr lvl="1"/>
            <a:r>
              <a:rPr lang="en-GB" dirty="0"/>
              <a:t>GO/KEGG/</a:t>
            </a:r>
            <a:r>
              <a:rPr lang="en-GB" dirty="0" err="1"/>
              <a:t>Reactome</a:t>
            </a:r>
            <a:r>
              <a:rPr lang="en-GB" dirty="0"/>
              <a:t> etc.</a:t>
            </a:r>
            <a:endParaRPr lang="en-US" dirty="0"/>
          </a:p>
          <a:p>
            <a:pPr lvl="1"/>
            <a:r>
              <a:rPr lang="en-GB" dirty="0">
                <a:hlinkClick r:id="rId2"/>
              </a:rPr>
              <a:t>http://www.ici.upmc.fr/cluego/cluegoDocumentation.shtml</a:t>
            </a:r>
            <a:endParaRPr lang="en-GB" dirty="0"/>
          </a:p>
          <a:p>
            <a:r>
              <a:rPr lang="en-GB" dirty="0"/>
              <a:t>Groups terms to identify non-redundant terms</a:t>
            </a:r>
            <a:endParaRPr lang="en-US" dirty="0"/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A805D5A0-BB65-534B-B460-5F25E63DE3E7}"/>
              </a:ext>
            </a:extLst>
          </p:cNvPr>
          <p:cNvSpPr txBox="1"/>
          <p:nvPr/>
        </p:nvSpPr>
        <p:spPr>
          <a:xfrm>
            <a:off x="8324336" y="6385602"/>
            <a:ext cx="188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Bindea</a:t>
            </a:r>
            <a:r>
              <a:rPr lang="en-US" dirty="0"/>
              <a:t> et al. 2009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61D5A-35FE-A54E-93E3-B36945FEC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736" y="4300418"/>
            <a:ext cx="3510000" cy="2520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917538-1F82-2547-92B9-F7D4F6137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449" y="4300417"/>
            <a:ext cx="3600000" cy="62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41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D2F31-6D10-5140-934B-C91D0C2F8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46471-073A-4642-AA90-E2BCF5861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Cytoscape</a:t>
            </a:r>
            <a:r>
              <a:rPr lang="en-US" dirty="0"/>
              <a:t> App for v</a:t>
            </a:r>
            <a:r>
              <a:rPr lang="en-GB" dirty="0" err="1"/>
              <a:t>isualising</a:t>
            </a:r>
            <a:r>
              <a:rPr lang="en-GB" dirty="0"/>
              <a:t> functional enrichments</a:t>
            </a:r>
          </a:p>
          <a:p>
            <a:pPr lvl="1"/>
            <a:r>
              <a:rPr lang="en-GB" dirty="0"/>
              <a:t>GO/KEGG/</a:t>
            </a:r>
            <a:r>
              <a:rPr lang="en-GB" dirty="0" err="1"/>
              <a:t>Reactome</a:t>
            </a:r>
            <a:r>
              <a:rPr lang="en-GB" dirty="0"/>
              <a:t> etc.</a:t>
            </a:r>
            <a:endParaRPr lang="en-US" dirty="0"/>
          </a:p>
          <a:p>
            <a:pPr lvl="1"/>
            <a:r>
              <a:rPr lang="en-GB" dirty="0">
                <a:hlinkClick r:id="rId2"/>
              </a:rPr>
              <a:t>http://www.ici.upmc.fr/cluego/cluegoDocumentation.shtml</a:t>
            </a:r>
            <a:endParaRPr lang="en-GB" dirty="0"/>
          </a:p>
          <a:p>
            <a:r>
              <a:rPr lang="en-GB" dirty="0"/>
              <a:t>Groups terms to identify non-redundant terms</a:t>
            </a:r>
            <a:endParaRPr lang="en-US" dirty="0"/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A805D5A0-BB65-534B-B460-5F25E63DE3E7}"/>
              </a:ext>
            </a:extLst>
          </p:cNvPr>
          <p:cNvSpPr txBox="1"/>
          <p:nvPr/>
        </p:nvSpPr>
        <p:spPr>
          <a:xfrm>
            <a:off x="8324336" y="6385602"/>
            <a:ext cx="188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Bindea</a:t>
            </a:r>
            <a:r>
              <a:rPr lang="en-US" dirty="0"/>
              <a:t> et al. 2009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61D5A-35FE-A54E-93E3-B36945FEC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736" y="4300418"/>
            <a:ext cx="3510000" cy="2520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917538-1F82-2547-92B9-F7D4F6137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449" y="4300417"/>
            <a:ext cx="3600000" cy="6221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FD1066-1D86-9C4E-9B2D-8992594E2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449" y="4296229"/>
            <a:ext cx="2944800" cy="251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77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79BB6E-3782-6642-AC10-29D322564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9267" y="1747204"/>
            <a:ext cx="7593465" cy="506619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BCE796-67E0-E646-A56C-FCD6E57F0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267" y="1747204"/>
            <a:ext cx="2952000" cy="61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81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79BB6E-3782-6642-AC10-29D322564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277" y="1739593"/>
            <a:ext cx="7571445" cy="5051501"/>
          </a:xfrm>
        </p:spPr>
      </p:pic>
    </p:spTree>
    <p:extLst>
      <p:ext uri="{BB962C8B-B14F-4D97-AF65-F5344CB8AC3E}">
        <p14:creationId xmlns:p14="http://schemas.microsoft.com/office/powerpoint/2010/main" val="1587287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79BB6E-3782-6642-AC10-29D322564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1920" y="1739592"/>
            <a:ext cx="7588160" cy="506265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41085E-9934-E340-9597-C34EF94E005E}"/>
              </a:ext>
            </a:extLst>
          </p:cNvPr>
          <p:cNvSpPr/>
          <p:nvPr/>
        </p:nvSpPr>
        <p:spPr>
          <a:xfrm>
            <a:off x="3319849" y="2940909"/>
            <a:ext cx="189470" cy="16475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4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5D6AC-E5F4-7741-BFC8-AE399B3C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Graphs/Networks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BEA38-00D8-BF49-8FCD-8A3D1C10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connected by edges</a:t>
            </a:r>
          </a:p>
          <a:p>
            <a:endParaRPr lang="en-US" dirty="0"/>
          </a:p>
          <a:p>
            <a:r>
              <a:rPr lang="en-US" dirty="0"/>
              <a:t>Nodes represent entities (genes, proteins, GO terms, </a:t>
            </a:r>
            <a:r>
              <a:rPr lang="en-US" dirty="0" err="1"/>
              <a:t>nucelotides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Edges represent connections between the nodes</a:t>
            </a:r>
            <a:br>
              <a:rPr lang="en-US" dirty="0"/>
            </a:br>
            <a:r>
              <a:rPr lang="en-US" dirty="0"/>
              <a:t>(Pearson correlation, protein-protein interactions, the next base in a sequence)</a:t>
            </a:r>
          </a:p>
          <a:p>
            <a:r>
              <a:rPr lang="en-US" dirty="0"/>
              <a:t>Can be directed or not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5497EB-023F-9548-8E86-6CD71A8AB4D8}"/>
              </a:ext>
            </a:extLst>
          </p:cNvPr>
          <p:cNvSpPr/>
          <p:nvPr/>
        </p:nvSpPr>
        <p:spPr>
          <a:xfrm>
            <a:off x="7527073" y="1951463"/>
            <a:ext cx="713678" cy="6690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DA9101-5E11-F446-BA6A-501745367964}"/>
              </a:ext>
            </a:extLst>
          </p:cNvPr>
          <p:cNvSpPr/>
          <p:nvPr/>
        </p:nvSpPr>
        <p:spPr>
          <a:xfrm>
            <a:off x="8950712" y="1951463"/>
            <a:ext cx="713678" cy="6690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50FB0A-43AE-7248-97DF-D138AEF4A547}"/>
              </a:ext>
            </a:extLst>
          </p:cNvPr>
          <p:cNvCxnSpPr>
            <a:stCxn id="5" idx="2"/>
          </p:cNvCxnSpPr>
          <p:nvPr/>
        </p:nvCxnSpPr>
        <p:spPr>
          <a:xfrm flipH="1">
            <a:off x="8240751" y="2286000"/>
            <a:ext cx="7099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64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4BDB35-005B-5346-945D-6D16C09D4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8827" y="1761895"/>
            <a:ext cx="7574345" cy="5051501"/>
          </a:xfrm>
        </p:spPr>
      </p:pic>
    </p:spTree>
    <p:extLst>
      <p:ext uri="{BB962C8B-B14F-4D97-AF65-F5344CB8AC3E}">
        <p14:creationId xmlns:p14="http://schemas.microsoft.com/office/powerpoint/2010/main" val="3628857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D0B7A-D5AF-424A-A798-9839FB7CF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7540" y="1725709"/>
            <a:ext cx="7576919" cy="5076536"/>
          </a:xfrm>
        </p:spPr>
      </p:pic>
    </p:spTree>
    <p:extLst>
      <p:ext uri="{BB962C8B-B14F-4D97-AF65-F5344CB8AC3E}">
        <p14:creationId xmlns:p14="http://schemas.microsoft.com/office/powerpoint/2010/main" val="687523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9DDEBC-D892-9640-832F-8E3F3A9D4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547" y="1750743"/>
            <a:ext cx="7540906" cy="5029200"/>
          </a:xfrm>
        </p:spPr>
      </p:pic>
    </p:spTree>
    <p:extLst>
      <p:ext uri="{BB962C8B-B14F-4D97-AF65-F5344CB8AC3E}">
        <p14:creationId xmlns:p14="http://schemas.microsoft.com/office/powerpoint/2010/main" val="249663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E533D-CB50-C34F-BB69-F545F11F6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9010" y="1739592"/>
            <a:ext cx="7593979" cy="5062653"/>
          </a:xfrm>
        </p:spPr>
      </p:pic>
    </p:spTree>
    <p:extLst>
      <p:ext uri="{BB962C8B-B14F-4D97-AF65-F5344CB8AC3E}">
        <p14:creationId xmlns:p14="http://schemas.microsoft.com/office/powerpoint/2010/main" val="2857379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2E8A86-8A42-8C45-A06F-457CAA758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453" y="1750743"/>
            <a:ext cx="7551094" cy="5051502"/>
          </a:xfrm>
        </p:spPr>
      </p:pic>
    </p:spTree>
    <p:extLst>
      <p:ext uri="{BB962C8B-B14F-4D97-AF65-F5344CB8AC3E}">
        <p14:creationId xmlns:p14="http://schemas.microsoft.com/office/powerpoint/2010/main" val="2423604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0E5D0AE-BEFD-914B-8E5E-ADDD1F8DB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340" y="1750744"/>
            <a:ext cx="7491320" cy="5040350"/>
          </a:xfrm>
        </p:spPr>
      </p:pic>
    </p:spTree>
    <p:extLst>
      <p:ext uri="{BB962C8B-B14F-4D97-AF65-F5344CB8AC3E}">
        <p14:creationId xmlns:p14="http://schemas.microsoft.com/office/powerpoint/2010/main" val="389382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8B6C-BC83-D240-B14B-E530173A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Enrichment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E57EB-4F25-D941-9E30-56A349CA2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https://enrichmentmap.readthedocs.io/en/latest</a:t>
            </a:r>
            <a:endParaRPr lang="en-GB" dirty="0"/>
          </a:p>
          <a:p>
            <a:r>
              <a:rPr lang="en-US" dirty="0"/>
              <a:t>Inputs:</a:t>
            </a:r>
          </a:p>
          <a:p>
            <a:pPr lvl="1"/>
            <a:r>
              <a:rPr lang="en-US" dirty="0"/>
              <a:t>GSEA</a:t>
            </a:r>
          </a:p>
          <a:p>
            <a:pPr lvl="1"/>
            <a:r>
              <a:rPr lang="en-US" dirty="0"/>
              <a:t>DAVID/BINGO/Great</a:t>
            </a:r>
          </a:p>
          <a:p>
            <a:pPr lvl="1"/>
            <a:r>
              <a:rPr lang="en-US" dirty="0"/>
              <a:t>Generic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9414C-C064-E643-AF5A-95906B483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570" y="3809162"/>
            <a:ext cx="4183784" cy="2880000"/>
          </a:xfrm>
          <a:prstGeom prst="rect">
            <a:avLst/>
          </a:prstGeom>
        </p:spPr>
      </p:pic>
      <p:sp>
        <p:nvSpPr>
          <p:cNvPr id="7" name="TextBox 6">
            <a:hlinkClick r:id="rId4"/>
            <a:extLst>
              <a:ext uri="{FF2B5EF4-FFF2-40B4-BE49-F238E27FC236}">
                <a16:creationId xmlns:a16="http://schemas.microsoft.com/office/drawing/2014/main" id="{3DFACB92-E6BD-3A47-A7CA-5DE63F229890}"/>
              </a:ext>
            </a:extLst>
          </p:cNvPr>
          <p:cNvSpPr txBox="1"/>
          <p:nvPr/>
        </p:nvSpPr>
        <p:spPr>
          <a:xfrm>
            <a:off x="8588330" y="6324808"/>
            <a:ext cx="188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Merico et al. 2010</a:t>
            </a:r>
          </a:p>
        </p:txBody>
      </p:sp>
    </p:spTree>
    <p:extLst>
      <p:ext uri="{BB962C8B-B14F-4D97-AF65-F5344CB8AC3E}">
        <p14:creationId xmlns:p14="http://schemas.microsoft.com/office/powerpoint/2010/main" val="2203865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0B5DC2-0250-474A-A69B-F0D2A12B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91397"/>
          </a:xfrm>
        </p:spPr>
        <p:txBody>
          <a:bodyPr>
            <a:normAutofit/>
          </a:bodyPr>
          <a:lstStyle/>
          <a:p>
            <a:r>
              <a:rPr lang="en-US" dirty="0"/>
              <a:t>Generic Input Files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9758ED-2372-9940-BB22-B53774609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532093"/>
              </p:ext>
            </p:extLst>
          </p:nvPr>
        </p:nvGraphicFramePr>
        <p:xfrm>
          <a:off x="1810265" y="1322859"/>
          <a:ext cx="857147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7416">
                  <a:extLst>
                    <a:ext uri="{9D8B030D-6E8A-4147-A177-3AD203B41FA5}">
                      <a16:colId xmlns:a16="http://schemas.microsoft.com/office/drawing/2014/main" val="2854598899"/>
                    </a:ext>
                  </a:extLst>
                </a:gridCol>
                <a:gridCol w="2271172">
                  <a:extLst>
                    <a:ext uri="{9D8B030D-6E8A-4147-A177-3AD203B41FA5}">
                      <a16:colId xmlns:a16="http://schemas.microsoft.com/office/drawing/2014/main" val="2632430526"/>
                    </a:ext>
                  </a:extLst>
                </a:gridCol>
                <a:gridCol w="1714294">
                  <a:extLst>
                    <a:ext uri="{9D8B030D-6E8A-4147-A177-3AD203B41FA5}">
                      <a16:colId xmlns:a16="http://schemas.microsoft.com/office/drawing/2014/main" val="6149490"/>
                    </a:ext>
                  </a:extLst>
                </a:gridCol>
                <a:gridCol w="1714294">
                  <a:extLst>
                    <a:ext uri="{9D8B030D-6E8A-4147-A177-3AD203B41FA5}">
                      <a16:colId xmlns:a16="http://schemas.microsoft.com/office/drawing/2014/main" val="2470610521"/>
                    </a:ext>
                  </a:extLst>
                </a:gridCol>
                <a:gridCol w="1714294">
                  <a:extLst>
                    <a:ext uri="{9D8B030D-6E8A-4147-A177-3AD203B41FA5}">
                      <a16:colId xmlns:a16="http://schemas.microsoft.com/office/drawing/2014/main" val="1898901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GeneSetID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p.Val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FDR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Phenotype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958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GO:0000070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mitotic sister chromatid segregation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6.83E-04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0.04165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1.38041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441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GO:0000278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mitotic cell cycle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4.64E-10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5.10E-08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7.29235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6476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GO:0000280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3.62E-07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4.43731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74337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E60FFAB-888A-EF40-B236-8793F94B560E}"/>
              </a:ext>
            </a:extLst>
          </p:cNvPr>
          <p:cNvSpPr txBox="1"/>
          <p:nvPr/>
        </p:nvSpPr>
        <p:spPr>
          <a:xfrm>
            <a:off x="1575486" y="953527"/>
            <a:ext cx="14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Enrichments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FCE843-B573-5544-BA3F-E0A4372CC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657408"/>
              </p:ext>
            </p:extLst>
          </p:nvPr>
        </p:nvGraphicFramePr>
        <p:xfrm>
          <a:off x="1810265" y="3237680"/>
          <a:ext cx="857147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340">
                  <a:extLst>
                    <a:ext uri="{9D8B030D-6E8A-4147-A177-3AD203B41FA5}">
                      <a16:colId xmlns:a16="http://schemas.microsoft.com/office/drawing/2014/main" val="343224636"/>
                    </a:ext>
                  </a:extLst>
                </a:gridCol>
                <a:gridCol w="2496065">
                  <a:extLst>
                    <a:ext uri="{9D8B030D-6E8A-4147-A177-3AD203B41FA5}">
                      <a16:colId xmlns:a16="http://schemas.microsoft.com/office/drawing/2014/main" val="4209934777"/>
                    </a:ext>
                  </a:extLst>
                </a:gridCol>
                <a:gridCol w="1013254">
                  <a:extLst>
                    <a:ext uri="{9D8B030D-6E8A-4147-A177-3AD203B41FA5}">
                      <a16:colId xmlns:a16="http://schemas.microsoft.com/office/drawing/2014/main" val="1839014932"/>
                    </a:ext>
                  </a:extLst>
                </a:gridCol>
                <a:gridCol w="926757">
                  <a:extLst>
                    <a:ext uri="{9D8B030D-6E8A-4147-A177-3AD203B41FA5}">
                      <a16:colId xmlns:a16="http://schemas.microsoft.com/office/drawing/2014/main" val="2679045043"/>
                    </a:ext>
                  </a:extLst>
                </a:gridCol>
                <a:gridCol w="864973">
                  <a:extLst>
                    <a:ext uri="{9D8B030D-6E8A-4147-A177-3AD203B41FA5}">
                      <a16:colId xmlns:a16="http://schemas.microsoft.com/office/drawing/2014/main" val="2796642237"/>
                    </a:ext>
                  </a:extLst>
                </a:gridCol>
                <a:gridCol w="889687">
                  <a:extLst>
                    <a:ext uri="{9D8B030D-6E8A-4147-A177-3AD203B41FA5}">
                      <a16:colId xmlns:a16="http://schemas.microsoft.com/office/drawing/2014/main" val="2495019122"/>
                    </a:ext>
                  </a:extLst>
                </a:gridCol>
                <a:gridCol w="766118">
                  <a:extLst>
                    <a:ext uri="{9D8B030D-6E8A-4147-A177-3AD203B41FA5}">
                      <a16:colId xmlns:a16="http://schemas.microsoft.com/office/drawing/2014/main" val="563182072"/>
                    </a:ext>
                  </a:extLst>
                </a:gridCol>
                <a:gridCol w="702278">
                  <a:extLst>
                    <a:ext uri="{9D8B030D-6E8A-4147-A177-3AD203B41FA5}">
                      <a16:colId xmlns:a16="http://schemas.microsoft.com/office/drawing/2014/main" val="4245014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GeneSetID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7845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GO:0000070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mitotic sister chromatid segregation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bub1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incenp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nusap1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pds5a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4492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GO:0000278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mitotic cell cycle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aspm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atoh7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bub1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ccna2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017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GO:0000280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bub1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ccna2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ccnd1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ccne2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incenp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386603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2B06F2-8673-E649-888F-F1D174CA5C80}"/>
              </a:ext>
            </a:extLst>
          </p:cNvPr>
          <p:cNvSpPr txBox="1"/>
          <p:nvPr/>
        </p:nvSpPr>
        <p:spPr>
          <a:xfrm>
            <a:off x="1575485" y="2806219"/>
            <a:ext cx="106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GeneSets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69EE791-9578-8047-9396-3EC0A917C670}"/>
              </a:ext>
            </a:extLst>
          </p:cNvPr>
          <p:cNvGraphicFramePr>
            <a:graphicFrameLocks noGrp="1"/>
          </p:cNvGraphicFramePr>
          <p:nvPr/>
        </p:nvGraphicFramePr>
        <p:xfrm>
          <a:off x="1810265" y="5152500"/>
          <a:ext cx="48170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65">
                  <a:extLst>
                    <a:ext uri="{9D8B030D-6E8A-4147-A177-3AD203B41FA5}">
                      <a16:colId xmlns:a16="http://schemas.microsoft.com/office/drawing/2014/main" val="394056007"/>
                    </a:ext>
                  </a:extLst>
                </a:gridCol>
                <a:gridCol w="1544594">
                  <a:extLst>
                    <a:ext uri="{9D8B030D-6E8A-4147-A177-3AD203B41FA5}">
                      <a16:colId xmlns:a16="http://schemas.microsoft.com/office/drawing/2014/main" val="2021772083"/>
                    </a:ext>
                  </a:extLst>
                </a:gridCol>
                <a:gridCol w="1334530">
                  <a:extLst>
                    <a:ext uri="{9D8B030D-6E8A-4147-A177-3AD203B41FA5}">
                      <a16:colId xmlns:a16="http://schemas.microsoft.com/office/drawing/2014/main" val="555754175"/>
                    </a:ext>
                  </a:extLst>
                </a:gridCol>
                <a:gridCol w="1346887">
                  <a:extLst>
                    <a:ext uri="{9D8B030D-6E8A-4147-A177-3AD203B41FA5}">
                      <a16:colId xmlns:a16="http://schemas.microsoft.com/office/drawing/2014/main" val="348965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uninf_3dpf_wt_rep1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uninf_3dpf_wt_rep2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7105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9594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788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456329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AA5A304-D62C-EF44-9F5F-3CF394EF9B8F}"/>
              </a:ext>
            </a:extLst>
          </p:cNvPr>
          <p:cNvGraphicFramePr>
            <a:graphicFrameLocks noGrp="1"/>
          </p:cNvGraphicFramePr>
          <p:nvPr/>
        </p:nvGraphicFramePr>
        <p:xfrm>
          <a:off x="8779477" y="5152500"/>
          <a:ext cx="16022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719">
                  <a:extLst>
                    <a:ext uri="{9D8B030D-6E8A-4147-A177-3AD203B41FA5}">
                      <a16:colId xmlns:a16="http://schemas.microsoft.com/office/drawing/2014/main" val="793097383"/>
                    </a:ext>
                  </a:extLst>
                </a:gridCol>
                <a:gridCol w="988540">
                  <a:extLst>
                    <a:ext uri="{9D8B030D-6E8A-4147-A177-3AD203B41FA5}">
                      <a16:colId xmlns:a16="http://schemas.microsoft.com/office/drawing/2014/main" val="3742232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3591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0.946000588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20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0.987509859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0711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0.646467578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512996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1FB38A1-038C-AB48-9354-E4D6C1D1C55E}"/>
              </a:ext>
            </a:extLst>
          </p:cNvPr>
          <p:cNvSpPr txBox="1"/>
          <p:nvPr/>
        </p:nvSpPr>
        <p:spPr>
          <a:xfrm>
            <a:off x="1575486" y="4783168"/>
            <a:ext cx="118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DE2434-6569-B644-A975-A7BC9986B1D7}"/>
              </a:ext>
            </a:extLst>
          </p:cNvPr>
          <p:cNvSpPr txBox="1"/>
          <p:nvPr/>
        </p:nvSpPr>
        <p:spPr>
          <a:xfrm>
            <a:off x="8542638" y="4808640"/>
            <a:ext cx="733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Ranks</a:t>
            </a:r>
          </a:p>
        </p:txBody>
      </p:sp>
    </p:spTree>
    <p:extLst>
      <p:ext uri="{BB962C8B-B14F-4D97-AF65-F5344CB8AC3E}">
        <p14:creationId xmlns:p14="http://schemas.microsoft.com/office/powerpoint/2010/main" val="1007939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9238-C95A-274E-99E5-45ED47AE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Enrichment Map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DCA658-8F6E-854D-BE41-10A3C50F3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4452" y="1755269"/>
            <a:ext cx="5383095" cy="456648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69DDFE-E894-5443-BEDE-D7DB6C62F7C8}"/>
              </a:ext>
            </a:extLst>
          </p:cNvPr>
          <p:cNvSpPr txBox="1"/>
          <p:nvPr/>
        </p:nvSpPr>
        <p:spPr>
          <a:xfrm>
            <a:off x="4227006" y="6386335"/>
            <a:ext cx="6440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https://enrichmentmap.readthedocs.io/en/latest/Parameters.html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57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9238-C95A-274E-99E5-45ED47AE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Enrichment Map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FCD7F2-B094-DC40-B87E-C28197DC9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6682" y="1784194"/>
            <a:ext cx="6278636" cy="4761727"/>
          </a:xfrm>
        </p:spPr>
      </p:pic>
    </p:spTree>
    <p:extLst>
      <p:ext uri="{BB962C8B-B14F-4D97-AF65-F5344CB8AC3E}">
        <p14:creationId xmlns:p14="http://schemas.microsoft.com/office/powerpoint/2010/main" val="3891351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EAE9B-1E6D-8242-8E0E-0B8AF22B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Cytoscape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C33B5-1F11-A64D-93A2-59B799EFC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networks in various graph formats (</a:t>
            </a:r>
            <a:r>
              <a:rPr lang="en-US" dirty="0" err="1"/>
              <a:t>sif</a:t>
            </a:r>
            <a:r>
              <a:rPr lang="en-US" dirty="0"/>
              <a:t>, </a:t>
            </a:r>
            <a:r>
              <a:rPr lang="en-US" dirty="0" err="1"/>
              <a:t>graphML</a:t>
            </a:r>
            <a:r>
              <a:rPr lang="en-US" dirty="0"/>
              <a:t>, GML, </a:t>
            </a:r>
            <a:r>
              <a:rPr lang="en-US" dirty="0" err="1"/>
              <a:t>BioPax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19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9238-C95A-274E-99E5-45ED47AE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Enrichment Map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D025D1-32B5-7044-936D-20B94BBF0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3332" y="1739593"/>
            <a:ext cx="6605335" cy="5029199"/>
          </a:xfrm>
        </p:spPr>
      </p:pic>
    </p:spTree>
    <p:extLst>
      <p:ext uri="{BB962C8B-B14F-4D97-AF65-F5344CB8AC3E}">
        <p14:creationId xmlns:p14="http://schemas.microsoft.com/office/powerpoint/2010/main" val="3265326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9238-C95A-274E-99E5-45ED47AE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Enrichment Map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3DC673-8B08-0944-B110-48BD528AB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1791179"/>
            <a:ext cx="8229600" cy="3888419"/>
          </a:xfrm>
        </p:spPr>
      </p:pic>
    </p:spTree>
    <p:extLst>
      <p:ext uri="{BB962C8B-B14F-4D97-AF65-F5344CB8AC3E}">
        <p14:creationId xmlns:p14="http://schemas.microsoft.com/office/powerpoint/2010/main" val="3039951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29C7-BB68-7140-92AD-2F789144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B3F53B-1521-474E-895A-F12CB76B6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618" y="1760920"/>
            <a:ext cx="7698763" cy="5030173"/>
          </a:xfrm>
        </p:spPr>
      </p:pic>
    </p:spTree>
    <p:extLst>
      <p:ext uri="{BB962C8B-B14F-4D97-AF65-F5344CB8AC3E}">
        <p14:creationId xmlns:p14="http://schemas.microsoft.com/office/powerpoint/2010/main" val="378582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29C7-BB68-7140-92AD-2F789144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B3F53B-1521-474E-895A-F12CB76B6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618" y="1760920"/>
            <a:ext cx="7698763" cy="5030173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A97B9E4-1B3F-994E-8400-6B60C8D50605}"/>
              </a:ext>
            </a:extLst>
          </p:cNvPr>
          <p:cNvSpPr/>
          <p:nvPr/>
        </p:nvSpPr>
        <p:spPr>
          <a:xfrm>
            <a:off x="6573673" y="4873412"/>
            <a:ext cx="586853" cy="204716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3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D207-E07F-2440-86F1-A543EB674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Loading Networks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4989B7F-86A1-FB40-B5C4-A4708FEEB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739288"/>
            <a:ext cx="8229600" cy="2619631"/>
          </a:xfrm>
        </p:spPr>
        <p:txBody>
          <a:bodyPr>
            <a:normAutofit/>
          </a:bodyPr>
          <a:lstStyle/>
          <a:p>
            <a:r>
              <a:rPr lang="en-US" dirty="0"/>
              <a:t>Simplest format is </a:t>
            </a:r>
            <a:r>
              <a:rPr lang="en-GB" dirty="0"/>
              <a:t>Simple interaction file (.</a:t>
            </a:r>
            <a:r>
              <a:rPr lang="en-GB" dirty="0" err="1"/>
              <a:t>sif</a:t>
            </a:r>
            <a:r>
              <a:rPr lang="en-GB" dirty="0"/>
              <a:t>)</a:t>
            </a:r>
          </a:p>
          <a:p>
            <a:r>
              <a:rPr lang="en-US" dirty="0"/>
              <a:t>columns are:</a:t>
            </a:r>
          </a:p>
          <a:p>
            <a:pPr lvl="1"/>
            <a:r>
              <a:rPr lang="en-US" dirty="0"/>
              <a:t>Source Node</a:t>
            </a:r>
          </a:p>
          <a:p>
            <a:pPr lvl="1"/>
            <a:r>
              <a:rPr lang="en-US" dirty="0"/>
              <a:t>relationship type</a:t>
            </a:r>
          </a:p>
          <a:p>
            <a:pPr lvl="1"/>
            <a:r>
              <a:rPr lang="en-US" dirty="0"/>
              <a:t>Target Node</a:t>
            </a:r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E1D5C550-831C-6D44-A3E6-772B7FF61F1B}"/>
              </a:ext>
            </a:extLst>
          </p:cNvPr>
          <p:cNvGraphicFramePr>
            <a:graphicFrameLocks/>
          </p:cNvGraphicFramePr>
          <p:nvPr/>
        </p:nvGraphicFramePr>
        <p:xfrm>
          <a:off x="1983040" y="4054601"/>
          <a:ext cx="8227761" cy="2225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132284">
                  <a:extLst>
                    <a:ext uri="{9D8B030D-6E8A-4147-A177-3AD203B41FA5}">
                      <a16:colId xmlns:a16="http://schemas.microsoft.com/office/drawing/2014/main" val="1846995178"/>
                    </a:ext>
                  </a:extLst>
                </a:gridCol>
                <a:gridCol w="2007309">
                  <a:extLst>
                    <a:ext uri="{9D8B030D-6E8A-4147-A177-3AD203B41FA5}">
                      <a16:colId xmlns:a16="http://schemas.microsoft.com/office/drawing/2014/main" val="2346115797"/>
                    </a:ext>
                  </a:extLst>
                </a:gridCol>
                <a:gridCol w="3088168">
                  <a:extLst>
                    <a:ext uri="{9D8B030D-6E8A-4147-A177-3AD203B41FA5}">
                      <a16:colId xmlns:a16="http://schemas.microsoft.com/office/drawing/2014/main" val="2571741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 dirty="0">
                          <a:effectLst/>
                        </a:rPr>
                        <a:t>ENSDARG00000099966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 dirty="0">
                          <a:effectLst/>
                        </a:rPr>
                        <a:t>ENSDARG00000095904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430720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ENSDARG00000099966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ENSDARG00000086425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1448822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ENSDARG00000099966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ENSDARG00000104899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2543833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ENSDARG00000070656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ENSDARG00000038066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89814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ENSDARG00000070656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ENSDARG00000019339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2582948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ENSDARG00000070656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ENSDARG00000095743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2623126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262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D207-E07F-2440-86F1-A543EB674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Loading Networks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4989B7F-86A1-FB40-B5C4-A4708FEEB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739288"/>
            <a:ext cx="8229600" cy="2619631"/>
          </a:xfrm>
        </p:spPr>
        <p:txBody>
          <a:bodyPr>
            <a:normAutofit/>
          </a:bodyPr>
          <a:lstStyle/>
          <a:p>
            <a:r>
              <a:rPr lang="en-US" dirty="0"/>
              <a:t>Simplest format is </a:t>
            </a:r>
            <a:r>
              <a:rPr lang="en-GB" dirty="0"/>
              <a:t>Simple interaction file (.</a:t>
            </a:r>
            <a:r>
              <a:rPr lang="en-GB" dirty="0" err="1"/>
              <a:t>sif</a:t>
            </a:r>
            <a:r>
              <a:rPr lang="en-GB" dirty="0"/>
              <a:t>)</a:t>
            </a:r>
          </a:p>
          <a:p>
            <a:r>
              <a:rPr lang="en-US" dirty="0"/>
              <a:t>columns are:</a:t>
            </a:r>
          </a:p>
          <a:p>
            <a:pPr lvl="1"/>
            <a:r>
              <a:rPr lang="en-US" dirty="0"/>
              <a:t>Source Node</a:t>
            </a:r>
          </a:p>
          <a:p>
            <a:pPr lvl="1"/>
            <a:r>
              <a:rPr lang="en-US" dirty="0"/>
              <a:t>relationship type</a:t>
            </a:r>
          </a:p>
          <a:p>
            <a:pPr lvl="1"/>
            <a:r>
              <a:rPr lang="en-US" dirty="0"/>
              <a:t>Target Node</a:t>
            </a:r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E1D5C550-831C-6D44-A3E6-772B7FF61F1B}"/>
              </a:ext>
            </a:extLst>
          </p:cNvPr>
          <p:cNvGraphicFramePr>
            <a:graphicFrameLocks/>
          </p:cNvGraphicFramePr>
          <p:nvPr/>
        </p:nvGraphicFramePr>
        <p:xfrm>
          <a:off x="1983040" y="4054601"/>
          <a:ext cx="8227761" cy="2225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132284">
                  <a:extLst>
                    <a:ext uri="{9D8B030D-6E8A-4147-A177-3AD203B41FA5}">
                      <a16:colId xmlns:a16="http://schemas.microsoft.com/office/drawing/2014/main" val="1846995178"/>
                    </a:ext>
                  </a:extLst>
                </a:gridCol>
                <a:gridCol w="2007309">
                  <a:extLst>
                    <a:ext uri="{9D8B030D-6E8A-4147-A177-3AD203B41FA5}">
                      <a16:colId xmlns:a16="http://schemas.microsoft.com/office/drawing/2014/main" val="2346115797"/>
                    </a:ext>
                  </a:extLst>
                </a:gridCol>
                <a:gridCol w="3088168">
                  <a:extLst>
                    <a:ext uri="{9D8B030D-6E8A-4147-A177-3AD203B41FA5}">
                      <a16:colId xmlns:a16="http://schemas.microsoft.com/office/drawing/2014/main" val="2571741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 dirty="0">
                          <a:effectLst/>
                        </a:rPr>
                        <a:t>ENSDARG00000099966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 dirty="0">
                          <a:effectLst/>
                        </a:rPr>
                        <a:t>ENSDARG00000095904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430720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ENSDARG00000099966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ENSDARG00000086425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1448822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ENSDARG00000099966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ENSDARG00000104899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2543833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ENSDARG00000070656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ENSDARG00000038066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89814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ENSDARG00000070656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ENSDARG00000019339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2582948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ENSDARG00000070656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ENSDARG00000095743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262312625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DD422B7-4F61-374D-88C2-C9CC46304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280" y="2468851"/>
            <a:ext cx="3365672" cy="210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84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2BBD-7970-4E47-90EB-790051DB3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Loading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6E1B74-D4A9-654D-AD1F-63641BFB6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702" y="1738847"/>
            <a:ext cx="7764596" cy="5074547"/>
          </a:xfrm>
        </p:spPr>
      </p:pic>
    </p:spTree>
    <p:extLst>
      <p:ext uri="{BB962C8B-B14F-4D97-AF65-F5344CB8AC3E}">
        <p14:creationId xmlns:p14="http://schemas.microsoft.com/office/powerpoint/2010/main" val="2084628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ch-Lab-Template-MacPPT" id="{A3F0CA41-3377-6944-818C-CDC3B61328D5}" vid="{0166A475-3334-EF41-9902-61D27FC75F2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1190</TotalTime>
  <Words>682</Words>
  <Application>Microsoft Macintosh PowerPoint</Application>
  <PresentationFormat>Widescreen</PresentationFormat>
  <Paragraphs>258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Ubuntu</vt:lpstr>
      <vt:lpstr>Office Theme</vt:lpstr>
      <vt:lpstr>Cytoscape for Visualisation</vt:lpstr>
      <vt:lpstr>Cytoscape</vt:lpstr>
      <vt:lpstr>Graphs/Networks</vt:lpstr>
      <vt:lpstr>Cytoscape</vt:lpstr>
      <vt:lpstr>PowerPoint Presentation</vt:lpstr>
      <vt:lpstr>PowerPoint Presentation</vt:lpstr>
      <vt:lpstr>Loading Networks</vt:lpstr>
      <vt:lpstr>Loading Networks</vt:lpstr>
      <vt:lpstr>Loading Networks</vt:lpstr>
      <vt:lpstr>Loading Networks</vt:lpstr>
      <vt:lpstr>Add extra node/edge information</vt:lpstr>
      <vt:lpstr>Add extra node/edge information</vt:lpstr>
      <vt:lpstr>Add extra node/edge information</vt:lpstr>
      <vt:lpstr>Add extra node/edge information</vt:lpstr>
      <vt:lpstr>Add extra node/edge information</vt:lpstr>
      <vt:lpstr>Add extra node/edge information</vt:lpstr>
      <vt:lpstr>Add styles to nodes</vt:lpstr>
      <vt:lpstr>Add styles to nodes</vt:lpstr>
      <vt:lpstr>Add styles to nodes</vt:lpstr>
      <vt:lpstr>Add styles to nodes</vt:lpstr>
      <vt:lpstr>Add styles to nodes</vt:lpstr>
      <vt:lpstr>Add styles to edges</vt:lpstr>
      <vt:lpstr>Add styles to edges</vt:lpstr>
      <vt:lpstr>ClueGO</vt:lpstr>
      <vt:lpstr>ClueGO</vt:lpstr>
      <vt:lpstr>ClueGO</vt:lpstr>
      <vt:lpstr>ClueGO</vt:lpstr>
      <vt:lpstr>ClueGO</vt:lpstr>
      <vt:lpstr>ClueGO</vt:lpstr>
      <vt:lpstr>ClueGO</vt:lpstr>
      <vt:lpstr>ClueGO</vt:lpstr>
      <vt:lpstr>ClueGO</vt:lpstr>
      <vt:lpstr>ClueGO</vt:lpstr>
      <vt:lpstr>ClueGO</vt:lpstr>
      <vt:lpstr>ClueGO</vt:lpstr>
      <vt:lpstr>Enrichment Map</vt:lpstr>
      <vt:lpstr>Generic Input Files</vt:lpstr>
      <vt:lpstr>Enrichment Map</vt:lpstr>
      <vt:lpstr>Enrichment Map</vt:lpstr>
      <vt:lpstr>Enrichment Map</vt:lpstr>
      <vt:lpstr>Enrichment 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Cytoscape for Visualisation</dc:title>
  <dc:creator>Richard White1</dc:creator>
  <cp:lastModifiedBy>Richard White1</cp:lastModifiedBy>
  <cp:revision>36</cp:revision>
  <dcterms:created xsi:type="dcterms:W3CDTF">2022-09-28T13:52:33Z</dcterms:created>
  <dcterms:modified xsi:type="dcterms:W3CDTF">2022-09-29T09:42:55Z</dcterms:modified>
</cp:coreProperties>
</file>